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4"/>
  </p:notesMasterIdLst>
  <p:sldIdLst>
    <p:sldId id="263" r:id="rId3"/>
  </p:sldIdLst>
  <p:sldSz cx="9144000" cy="5143500" type="screen16x9"/>
  <p:notesSz cx="6858000" cy="9144000"/>
  <p:embeddedFontLst>
    <p:embeddedFont>
      <p:font typeface="Bebas Neue" panose="020B0604020202020204" charset="0"/>
      <p:regular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6410" autoAdjust="0"/>
  </p:normalViewPr>
  <p:slideViewPr>
    <p:cSldViewPr snapToGrid="0">
      <p:cViewPr varScale="1">
        <p:scale>
          <a:sx n="50" d="100"/>
          <a:sy n="50" d="100"/>
        </p:scale>
        <p:origin x="1740" y="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font" Target="fonts/font3.fntdata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viewProps" Target="viewProps.xml"/><Relationship Id="rId5" Type="http://schemas.openxmlformats.org/officeDocument/2006/relationships/font" Target="fonts/font1.fntdata"/><Relationship Id="rId10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/Relationships>
</file>

<file path=ppt/media/image1.jp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d2aed735f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g8d2aed735f_0_113:notes"/>
          <p:cNvSpPr txBox="1">
            <a:spLocks noGrp="1"/>
          </p:cNvSpPr>
          <p:nvPr>
            <p:ph type="body" idx="1"/>
          </p:nvPr>
        </p:nvSpPr>
        <p:spPr>
          <a:xfrm>
            <a:off x="685802" y="434340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u="sng" dirty="0">
                <a:solidFill>
                  <a:schemeClr val="dk1"/>
                </a:solidFill>
              </a:rPr>
              <a:t>Jaclyn Notes</a:t>
            </a:r>
            <a:endParaRPr u="sng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u="sng" dirty="0">
                <a:solidFill>
                  <a:schemeClr val="dk1"/>
                </a:solidFill>
              </a:rPr>
              <a:t>Time: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b="1" dirty="0">
                <a:solidFill>
                  <a:schemeClr val="dk1"/>
                </a:solidFill>
              </a:rPr>
              <a:t> 21 seconds</a:t>
            </a:r>
            <a:endParaRPr b="1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dirty="0"/>
              <a:t>Nest we built </a:t>
            </a:r>
            <a:r>
              <a:rPr lang="en" dirty="0"/>
              <a:t>vector autoregression </a:t>
            </a:r>
            <a:r>
              <a:rPr lang="en-US" dirty="0"/>
              <a:t>models. They are difference </a:t>
            </a:r>
            <a:r>
              <a:rPr lang="en-US" dirty="0" err="1"/>
              <a:t>predic</a:t>
            </a:r>
            <a:r>
              <a:rPr lang="en" dirty="0"/>
              <a:t>tions </a:t>
            </a:r>
            <a:r>
              <a:rPr lang="en-US" dirty="0"/>
              <a:t>that are </a:t>
            </a:r>
            <a:r>
              <a:rPr lang="en" dirty="0"/>
              <a:t>back calculated </a:t>
            </a:r>
            <a:r>
              <a:rPr lang="en-US" dirty="0"/>
              <a:t>for predictions and prediction intervals</a:t>
            </a:r>
            <a:r>
              <a:rPr lang="en" dirty="0"/>
              <a:t>. This is a useful model because it is based off of previously observed metrics. While this can be useful in a short term </a:t>
            </a:r>
            <a:r>
              <a:rPr lang="en-US" dirty="0"/>
              <a:t>forecasts,</a:t>
            </a:r>
            <a:r>
              <a:rPr lang="en" dirty="0"/>
              <a:t> we easily saw that our long term forecast would be dependent on the hospitalization cases following the same pattern and that would be highly unlikely in the case of a novel virus.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55" name="Google Shape;155;g8d2aed735f_0_113:notes"/>
          <p:cNvSpPr txBox="1">
            <a:spLocks noGrp="1"/>
          </p:cNvSpPr>
          <p:nvPr>
            <p:ph type="sldNum" idx="12"/>
          </p:nvPr>
        </p:nvSpPr>
        <p:spPr>
          <a:xfrm>
            <a:off x="3884621" y="868522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">
  <p:cSld name="SLIDE 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835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Bebas Neue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1"/>
          </p:nvPr>
        </p:nvSpPr>
        <p:spPr>
          <a:xfrm>
            <a:off x="387242" y="706858"/>
            <a:ext cx="83520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Font typeface="Arial"/>
              <a:buNone/>
              <a:defRPr>
                <a:solidFill>
                  <a:srgbClr val="7F7F7F"/>
                </a:solidFill>
              </a:defRPr>
            </a:lvl1pPr>
            <a:lvl2pPr marL="914400" lvl="1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ftr" idx="11"/>
          </p:nvPr>
        </p:nvSpPr>
        <p:spPr>
          <a:xfrm>
            <a:off x="2968353" y="4557271"/>
            <a:ext cx="3207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body" idx="2"/>
          </p:nvPr>
        </p:nvSpPr>
        <p:spPr>
          <a:xfrm>
            <a:off x="387240" y="1264443"/>
            <a:ext cx="8352000" cy="30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">
  <p:cSld name="SLIDE 3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835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83C51"/>
              </a:buClr>
              <a:buSzPts val="2700"/>
              <a:buFont typeface="Bebas Neue"/>
              <a:buNone/>
              <a:defRPr>
                <a:solidFill>
                  <a:srgbClr val="083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387242" y="706858"/>
            <a:ext cx="83520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None/>
              <a:defRPr>
                <a:solidFill>
                  <a:srgbClr val="7F7F7F"/>
                </a:solidFill>
              </a:defRPr>
            </a:lvl1pPr>
            <a:lvl2pPr marL="914400" lvl="1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2"/>
          </p:nvPr>
        </p:nvSpPr>
        <p:spPr>
          <a:xfrm>
            <a:off x="387240" y="1264443"/>
            <a:ext cx="3993900" cy="30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3"/>
          </p:nvPr>
        </p:nvSpPr>
        <p:spPr>
          <a:xfrm>
            <a:off x="4733721" y="1264443"/>
            <a:ext cx="3993900" cy="30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ftr" idx="11"/>
          </p:nvPr>
        </p:nvSpPr>
        <p:spPr>
          <a:xfrm>
            <a:off x="2968353" y="4557271"/>
            <a:ext cx="3207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SLIDE 4">
  <p:cSld name="2_SLIDE 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>
            <a:off x="387240" y="1264443"/>
            <a:ext cx="5262000" cy="30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200">
                <a:solidFill>
                  <a:srgbClr val="0C0C0C"/>
                </a:solidFill>
              </a:defRPr>
            </a:lvl1pPr>
            <a:lvl2pPr marL="914400" lvl="1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2pPr>
            <a:lvl3pPr marL="1371600" lvl="2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3pPr>
            <a:lvl4pPr marL="182880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4pPr>
            <a:lvl5pPr marL="228600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200">
                <a:solidFill>
                  <a:srgbClr val="0C0C0C"/>
                </a:solidFill>
              </a:defRPr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ftr" idx="11"/>
          </p:nvPr>
        </p:nvSpPr>
        <p:spPr>
          <a:xfrm>
            <a:off x="3494947" y="4557271"/>
            <a:ext cx="2154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7"/>
          <p:cNvSpPr>
            <a:spLocks noGrp="1"/>
          </p:cNvSpPr>
          <p:nvPr>
            <p:ph type="pic" idx="2"/>
          </p:nvPr>
        </p:nvSpPr>
        <p:spPr>
          <a:xfrm>
            <a:off x="5936700" y="0"/>
            <a:ext cx="3207300" cy="51435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700"/>
              <a:buFont typeface="Noto Sans Symbols"/>
              <a:buChar char="▪"/>
              <a:defRPr sz="1700" b="0" i="0" u="none" strike="noStrike" cap="none">
                <a:solidFill>
                  <a:srgbClr val="D8D8D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500"/>
              <a:buFont typeface="Noto Sans Symbols"/>
              <a:buChar char="−"/>
              <a:defRPr sz="15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526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83C51"/>
              </a:buClr>
              <a:buSzPts val="2700"/>
              <a:buFont typeface="Bebas Neue"/>
              <a:buNone/>
              <a:defRPr>
                <a:solidFill>
                  <a:srgbClr val="083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3"/>
          </p:nvPr>
        </p:nvSpPr>
        <p:spPr>
          <a:xfrm>
            <a:off x="387242" y="706858"/>
            <a:ext cx="52620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None/>
              <a:defRPr>
                <a:solidFill>
                  <a:srgbClr val="7F7F7F"/>
                </a:solidFill>
              </a:defRPr>
            </a:lvl1pPr>
            <a:lvl2pPr marL="914400" lvl="1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5pPr>
            <a:lvl6pPr marL="2743200" lvl="5" indent="-3175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2"/>
            <a:ext cx="9144000" cy="51435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83C5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387242" y="308122"/>
            <a:ext cx="83520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Bebas Neue"/>
              <a:buNone/>
              <a:defRPr sz="27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body" idx="1"/>
          </p:nvPr>
        </p:nvSpPr>
        <p:spPr>
          <a:xfrm>
            <a:off x="387242" y="1264443"/>
            <a:ext cx="8352000" cy="30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457200" marR="0" lvl="0" indent="-3365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700"/>
              <a:buFont typeface="Noto Sans Symbols"/>
              <a:buChar char="▪"/>
              <a:defRPr sz="17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500"/>
              <a:buFont typeface="Noto Sans Symbols"/>
              <a:buChar char="−"/>
              <a:defRPr sz="15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2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38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2968353" y="4557271"/>
            <a:ext cx="32073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80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87241" y="4557271"/>
            <a:ext cx="685800" cy="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100" b="1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>
            <a:spLocks noGrp="1"/>
          </p:cNvSpPr>
          <p:nvPr>
            <p:ph type="title"/>
          </p:nvPr>
        </p:nvSpPr>
        <p:spPr>
          <a:xfrm>
            <a:off x="387250" y="308124"/>
            <a:ext cx="5261700" cy="1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Bebas Neue"/>
              <a:buNone/>
            </a:pPr>
            <a:r>
              <a:rPr lang="en" sz="1100">
                <a:solidFill>
                  <a:schemeClr val="dk1"/>
                </a:solidFill>
              </a:rPr>
              <a:t>United states 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58" name="Google Shape;158;p2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37011" y="0"/>
            <a:ext cx="3207000" cy="51435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159" name="Google Shape;159;p25"/>
          <p:cNvSpPr txBox="1"/>
          <p:nvPr/>
        </p:nvSpPr>
        <p:spPr>
          <a:xfrm>
            <a:off x="399350" y="669875"/>
            <a:ext cx="4972200" cy="43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Calibri"/>
              <a:buChar char="▪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Vector autoregression model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Calibri"/>
              <a:buChar char="▪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7-Day ASE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Calibri"/>
              <a:buChar char="−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25,178.55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Calibri"/>
              <a:buChar char="▪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90-Day ASE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17500" algn="l" rtl="0">
              <a:spcBef>
                <a:spcPts val="800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Calibri"/>
              <a:buChar char="−"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10,791.59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97293" y="2453556"/>
            <a:ext cx="3419394" cy="2381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06990" y="530845"/>
            <a:ext cx="2649333" cy="1783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73F0C8BD-A05E-4780-A042-A607986DC3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429500" y="3857625"/>
            <a:ext cx="1714499" cy="1285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791">
        <p:fade/>
      </p:transition>
    </mc:Choice>
    <mc:Fallback>
      <p:transition spd="med" advTm="247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RESENTATIONLOAD">
  <a:themeElements>
    <a:clrScheme name="Benutzerdefiniert 39">
      <a:dk1>
        <a:srgbClr val="000000"/>
      </a:dk1>
      <a:lt1>
        <a:srgbClr val="FFFFFF"/>
      </a:lt1>
      <a:dk2>
        <a:srgbClr val="2C3E50"/>
      </a:dk2>
      <a:lt2>
        <a:srgbClr val="FFFFFF"/>
      </a:lt2>
      <a:accent1>
        <a:srgbClr val="3498DB"/>
      </a:accent1>
      <a:accent2>
        <a:srgbClr val="3E2C1E"/>
      </a:accent2>
      <a:accent3>
        <a:srgbClr val="9BBB59"/>
      </a:accent3>
      <a:accent4>
        <a:srgbClr val="FFC000"/>
      </a:accent4>
      <a:accent5>
        <a:srgbClr val="814993"/>
      </a:accent5>
      <a:accent6>
        <a:srgbClr val="607274"/>
      </a:accent6>
      <a:hlink>
        <a:srgbClr val="7F7F7F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99</Words>
  <Application>Microsoft Office PowerPoint</Application>
  <PresentationFormat>On-screen Show (16:9)</PresentationFormat>
  <Paragraphs>10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Bebas Neue</vt:lpstr>
      <vt:lpstr>Noto Sans Symbols</vt:lpstr>
      <vt:lpstr>Simple Light</vt:lpstr>
      <vt:lpstr>PRESENTATIONLOAD</vt:lpstr>
      <vt:lpstr>United states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Ryan Wands</cp:lastModifiedBy>
  <cp:revision>5</cp:revision>
  <dcterms:modified xsi:type="dcterms:W3CDTF">2020-08-04T20:41:54Z</dcterms:modified>
</cp:coreProperties>
</file>